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0"/>
  </p:notesMasterIdLst>
  <p:handoutMasterIdLst>
    <p:handoutMasterId r:id="rId31"/>
  </p:handoutMasterIdLst>
  <p:sldIdLst>
    <p:sldId id="256" r:id="rId3"/>
    <p:sldId id="257" r:id="rId4"/>
    <p:sldId id="267" r:id="rId5"/>
    <p:sldId id="269" r:id="rId6"/>
    <p:sldId id="270" r:id="rId7"/>
    <p:sldId id="273" r:id="rId8"/>
    <p:sldId id="271" r:id="rId9"/>
    <p:sldId id="285" r:id="rId10"/>
    <p:sldId id="286" r:id="rId11"/>
    <p:sldId id="272" r:id="rId12"/>
    <p:sldId id="260" r:id="rId13"/>
    <p:sldId id="268" r:id="rId14"/>
    <p:sldId id="287" r:id="rId15"/>
    <p:sldId id="261" r:id="rId16"/>
    <p:sldId id="274" r:id="rId17"/>
    <p:sldId id="275" r:id="rId18"/>
    <p:sldId id="276" r:id="rId19"/>
    <p:sldId id="278" r:id="rId20"/>
    <p:sldId id="279" r:id="rId21"/>
    <p:sldId id="262" r:id="rId22"/>
    <p:sldId id="264" r:id="rId23"/>
    <p:sldId id="280" r:id="rId24"/>
    <p:sldId id="282" r:id="rId25"/>
    <p:sldId id="283" r:id="rId26"/>
    <p:sldId id="265" r:id="rId27"/>
    <p:sldId id="281" r:id="rId28"/>
    <p:sldId id="284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3" autoAdjust="0"/>
    <p:restoredTop sz="94660"/>
  </p:normalViewPr>
  <p:slideViewPr>
    <p:cSldViewPr>
      <p:cViewPr varScale="1">
        <p:scale>
          <a:sx n="87" d="100"/>
          <a:sy n="87" d="100"/>
        </p:scale>
        <p:origin x="10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5" d="100"/>
          <a:sy n="95" d="100"/>
        </p:scale>
        <p:origin x="358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FB202A-8611-4DDC-831D-D12EB67B6CF7}" type="doc">
      <dgm:prSet loTypeId="urn:microsoft.com/office/officeart/2005/8/layout/process4" loCatId="process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11888A7B-1E89-45E6-84F4-EF92B26189CD}">
      <dgm:prSet phldrT="[Text]"/>
      <dgm:spPr/>
      <dgm:t>
        <a:bodyPr/>
        <a:lstStyle/>
        <a:p>
          <a:r>
            <a:rPr lang="en-US" dirty="0" smtClean="0"/>
            <a:t>Prior to PDM</a:t>
          </a:r>
          <a:endParaRPr lang="en-US" dirty="0"/>
        </a:p>
      </dgm:t>
    </dgm:pt>
    <dgm:pt modelId="{6043087E-917B-44BC-97F8-41385FD50DC3}" type="parTrans" cxnId="{5376348D-4465-4E2E-9DB8-EA1F5276717B}">
      <dgm:prSet/>
      <dgm:spPr/>
      <dgm:t>
        <a:bodyPr/>
        <a:lstStyle/>
        <a:p>
          <a:endParaRPr lang="en-US"/>
        </a:p>
      </dgm:t>
    </dgm:pt>
    <dgm:pt modelId="{438F37F5-E676-4BB5-A241-95D895E1B43F}" type="sibTrans" cxnId="{5376348D-4465-4E2E-9DB8-EA1F5276717B}">
      <dgm:prSet/>
      <dgm:spPr/>
      <dgm:t>
        <a:bodyPr/>
        <a:lstStyle/>
        <a:p>
          <a:endParaRPr lang="en-US"/>
        </a:p>
      </dgm:t>
    </dgm:pt>
    <dgm:pt modelId="{712EDDD5-F1C9-457B-A81D-F94868058B44}">
      <dgm:prSet phldrT="[Text]"/>
      <dgm:spPr/>
      <dgm:t>
        <a:bodyPr/>
        <a:lstStyle/>
        <a:p>
          <a:r>
            <a:rPr lang="en-US" dirty="0" smtClean="0"/>
            <a:t>PDM</a:t>
          </a:r>
          <a:endParaRPr lang="en-US" dirty="0"/>
        </a:p>
      </dgm:t>
    </dgm:pt>
    <dgm:pt modelId="{5E2CC1CB-7E12-4298-9BE5-B8F6683E4161}" type="parTrans" cxnId="{392AE56A-6939-469F-BFEC-2DEEC6ABC100}">
      <dgm:prSet/>
      <dgm:spPr/>
      <dgm:t>
        <a:bodyPr/>
        <a:lstStyle/>
        <a:p>
          <a:endParaRPr lang="en-US"/>
        </a:p>
      </dgm:t>
    </dgm:pt>
    <dgm:pt modelId="{630DB5C2-135D-425B-B7D5-1F5FFE12BF3B}" type="sibTrans" cxnId="{392AE56A-6939-469F-BFEC-2DEEC6ABC100}">
      <dgm:prSet/>
      <dgm:spPr/>
      <dgm:t>
        <a:bodyPr/>
        <a:lstStyle/>
        <a:p>
          <a:endParaRPr lang="en-US"/>
        </a:p>
      </dgm:t>
    </dgm:pt>
    <dgm:pt modelId="{356F6FEF-38C8-437A-8562-86A5ED3F5885}">
      <dgm:prSet phldrT="[Text]"/>
      <dgm:spPr/>
      <dgm:t>
        <a:bodyPr/>
        <a:lstStyle/>
        <a:p>
          <a:r>
            <a:rPr lang="en-US" dirty="0" smtClean="0"/>
            <a:t>Progress Meeting</a:t>
          </a:r>
          <a:endParaRPr lang="en-US" dirty="0"/>
        </a:p>
      </dgm:t>
    </dgm:pt>
    <dgm:pt modelId="{BD9B34C9-939F-47F5-A040-1B30C9EEA310}" type="parTrans" cxnId="{8247D1A2-555D-4B39-B44D-5F2B5AE64242}">
      <dgm:prSet/>
      <dgm:spPr/>
      <dgm:t>
        <a:bodyPr/>
        <a:lstStyle/>
        <a:p>
          <a:endParaRPr lang="en-US"/>
        </a:p>
      </dgm:t>
    </dgm:pt>
    <dgm:pt modelId="{665399A3-A410-4656-8F7E-3FAB641DE891}" type="sibTrans" cxnId="{8247D1A2-555D-4B39-B44D-5F2B5AE64242}">
      <dgm:prSet/>
      <dgm:spPr/>
      <dgm:t>
        <a:bodyPr/>
        <a:lstStyle/>
        <a:p>
          <a:endParaRPr lang="en-US"/>
        </a:p>
      </dgm:t>
    </dgm:pt>
    <dgm:pt modelId="{640CA9BD-09C1-4472-8DAC-0F150EC5E678}">
      <dgm:prSet phldrT="[Text]"/>
      <dgm:spPr/>
      <dgm:t>
        <a:bodyPr/>
        <a:lstStyle/>
        <a:p>
          <a:r>
            <a:rPr lang="en-US" dirty="0" smtClean="0"/>
            <a:t>PDM #2</a:t>
          </a:r>
          <a:endParaRPr lang="en-US" dirty="0"/>
        </a:p>
      </dgm:t>
    </dgm:pt>
    <dgm:pt modelId="{90609DF7-843B-4BEF-A3B5-89270E6B0951}" type="parTrans" cxnId="{957C551D-31A8-4286-A3AE-C5928DB663CE}">
      <dgm:prSet/>
      <dgm:spPr/>
      <dgm:t>
        <a:bodyPr/>
        <a:lstStyle/>
        <a:p>
          <a:endParaRPr lang="en-US"/>
        </a:p>
      </dgm:t>
    </dgm:pt>
    <dgm:pt modelId="{67B503AA-82FD-4AA4-8357-3D8B59D6160B}" type="sibTrans" cxnId="{957C551D-31A8-4286-A3AE-C5928DB663CE}">
      <dgm:prSet/>
      <dgm:spPr/>
      <dgm:t>
        <a:bodyPr/>
        <a:lstStyle/>
        <a:p>
          <a:endParaRPr lang="en-US"/>
        </a:p>
      </dgm:t>
    </dgm:pt>
    <dgm:pt modelId="{2E830136-EA88-4556-AD96-72B8DC0E8ECD}">
      <dgm:prSet phldrT="[Text]"/>
      <dgm:spPr/>
      <dgm:t>
        <a:bodyPr/>
        <a:lstStyle/>
        <a:p>
          <a:r>
            <a:rPr lang="en-US" dirty="0" smtClean="0"/>
            <a:t>JPAS Evaluation</a:t>
          </a:r>
          <a:endParaRPr lang="en-US" dirty="0"/>
        </a:p>
      </dgm:t>
    </dgm:pt>
    <dgm:pt modelId="{875FF2E1-0761-4F7E-8102-36B32A4464E8}" type="parTrans" cxnId="{880DC5B9-50E4-4AB8-910C-0AF6186AB50F}">
      <dgm:prSet/>
      <dgm:spPr/>
      <dgm:t>
        <a:bodyPr/>
        <a:lstStyle/>
        <a:p>
          <a:endParaRPr lang="en-US"/>
        </a:p>
      </dgm:t>
    </dgm:pt>
    <dgm:pt modelId="{00308396-FDD2-48B3-B065-FA2C23722997}" type="sibTrans" cxnId="{880DC5B9-50E4-4AB8-910C-0AF6186AB50F}">
      <dgm:prSet/>
      <dgm:spPr/>
      <dgm:t>
        <a:bodyPr/>
        <a:lstStyle/>
        <a:p>
          <a:endParaRPr lang="en-US"/>
        </a:p>
      </dgm:t>
    </dgm:pt>
    <dgm:pt modelId="{8C98C493-DA14-4E39-B7E8-DC2D482EE6A0}">
      <dgm:prSet phldrT="[Text]"/>
      <dgm:spPr/>
      <dgm:t>
        <a:bodyPr/>
        <a:lstStyle/>
        <a:p>
          <a:r>
            <a:rPr lang="en-US" dirty="0" smtClean="0"/>
            <a:t>Repeat Step 1</a:t>
          </a:r>
          <a:endParaRPr lang="en-US" dirty="0"/>
        </a:p>
      </dgm:t>
    </dgm:pt>
    <dgm:pt modelId="{A399F799-9C64-4D86-AFF2-95B374096034}" type="parTrans" cxnId="{36AE156D-AE5F-42E9-9F71-4E753840183E}">
      <dgm:prSet/>
      <dgm:spPr/>
      <dgm:t>
        <a:bodyPr/>
        <a:lstStyle/>
        <a:p>
          <a:endParaRPr lang="en-US"/>
        </a:p>
      </dgm:t>
    </dgm:pt>
    <dgm:pt modelId="{EEF87493-FA82-49C8-89C0-E94C6223E6F4}" type="sibTrans" cxnId="{36AE156D-AE5F-42E9-9F71-4E753840183E}">
      <dgm:prSet/>
      <dgm:spPr/>
      <dgm:t>
        <a:bodyPr/>
        <a:lstStyle/>
        <a:p>
          <a:endParaRPr lang="en-US"/>
        </a:p>
      </dgm:t>
    </dgm:pt>
    <dgm:pt modelId="{A21DA603-3A5F-40B1-9CD6-863362BE379E}">
      <dgm:prSet phldrT="[Text]"/>
      <dgm:spPr/>
      <dgm:t>
        <a:bodyPr/>
        <a:lstStyle/>
        <a:p>
          <a:r>
            <a:rPr lang="en-US" dirty="0" smtClean="0"/>
            <a:t>JPAS #3</a:t>
          </a:r>
          <a:endParaRPr lang="en-US" dirty="0"/>
        </a:p>
      </dgm:t>
    </dgm:pt>
    <dgm:pt modelId="{14631925-D18A-4115-8CC8-A8BF3CEEBA5C}" type="parTrans" cxnId="{995BF15E-4A7B-4407-9A0F-F8147FB1F780}">
      <dgm:prSet/>
      <dgm:spPr/>
      <dgm:t>
        <a:bodyPr/>
        <a:lstStyle/>
        <a:p>
          <a:endParaRPr lang="en-US"/>
        </a:p>
      </dgm:t>
    </dgm:pt>
    <dgm:pt modelId="{9E7C9C3D-D8C8-43A2-81C9-587D0807A863}" type="sibTrans" cxnId="{995BF15E-4A7B-4407-9A0F-F8147FB1F780}">
      <dgm:prSet/>
      <dgm:spPr/>
      <dgm:t>
        <a:bodyPr/>
        <a:lstStyle/>
        <a:p>
          <a:endParaRPr lang="en-US"/>
        </a:p>
      </dgm:t>
    </dgm:pt>
    <dgm:pt modelId="{235D9C29-02FA-4123-8DE5-E20D56FFA10F}">
      <dgm:prSet phldrT="[Text]"/>
      <dgm:spPr/>
      <dgm:t>
        <a:bodyPr/>
        <a:lstStyle/>
        <a:p>
          <a:r>
            <a:rPr lang="en-US" dirty="0" smtClean="0"/>
            <a:t>PDM #3</a:t>
          </a:r>
          <a:endParaRPr lang="en-US" dirty="0"/>
        </a:p>
      </dgm:t>
    </dgm:pt>
    <dgm:pt modelId="{07DEA210-D208-48D3-BE70-8007E93DAC64}" type="parTrans" cxnId="{838DA626-1C87-42C3-880E-F785726D5AA8}">
      <dgm:prSet/>
      <dgm:spPr/>
      <dgm:t>
        <a:bodyPr/>
        <a:lstStyle/>
        <a:p>
          <a:endParaRPr lang="en-US"/>
        </a:p>
      </dgm:t>
    </dgm:pt>
    <dgm:pt modelId="{99C8DFBA-1DEF-4FA1-9CF5-32E3C27ACB42}" type="sibTrans" cxnId="{838DA626-1C87-42C3-880E-F785726D5AA8}">
      <dgm:prSet/>
      <dgm:spPr/>
      <dgm:t>
        <a:bodyPr/>
        <a:lstStyle/>
        <a:p>
          <a:endParaRPr lang="en-US"/>
        </a:p>
      </dgm:t>
    </dgm:pt>
    <dgm:pt modelId="{812F39FC-2D1E-4DD1-A1A6-C7F9287A4AAB}" type="pres">
      <dgm:prSet presAssocID="{2EFB202A-8611-4DDC-831D-D12EB67B6C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19E2FF-F74A-448B-9A20-EA1F926025D9}" type="pres">
      <dgm:prSet presAssocID="{235D9C29-02FA-4123-8DE5-E20D56FFA10F}" presName="boxAndChildren" presStyleCnt="0"/>
      <dgm:spPr/>
    </dgm:pt>
    <dgm:pt modelId="{0BEFE44B-14A0-41CA-A244-B1BAB58558B5}" type="pres">
      <dgm:prSet presAssocID="{235D9C29-02FA-4123-8DE5-E20D56FFA10F}" presName="parentTextBox" presStyleLbl="node1" presStyleIdx="0" presStyleCnt="8"/>
      <dgm:spPr/>
      <dgm:t>
        <a:bodyPr/>
        <a:lstStyle/>
        <a:p>
          <a:endParaRPr lang="en-US"/>
        </a:p>
      </dgm:t>
    </dgm:pt>
    <dgm:pt modelId="{801BF2FF-6199-42FA-98BD-A41DED6C6ED9}" type="pres">
      <dgm:prSet presAssocID="{9E7C9C3D-D8C8-43A2-81C9-587D0807A863}" presName="sp" presStyleCnt="0"/>
      <dgm:spPr/>
    </dgm:pt>
    <dgm:pt modelId="{CD147ACB-5A3A-44CF-8965-9FF08EC326C6}" type="pres">
      <dgm:prSet presAssocID="{A21DA603-3A5F-40B1-9CD6-863362BE379E}" presName="arrowAndChildren" presStyleCnt="0"/>
      <dgm:spPr/>
    </dgm:pt>
    <dgm:pt modelId="{79EF8F97-EB11-4CE2-98DB-CDE67E1F140F}" type="pres">
      <dgm:prSet presAssocID="{A21DA603-3A5F-40B1-9CD6-863362BE379E}" presName="parentTextArrow" presStyleLbl="node1" presStyleIdx="1" presStyleCnt="8"/>
      <dgm:spPr/>
      <dgm:t>
        <a:bodyPr/>
        <a:lstStyle/>
        <a:p>
          <a:endParaRPr lang="en-US"/>
        </a:p>
      </dgm:t>
    </dgm:pt>
    <dgm:pt modelId="{779615C8-5D31-4F00-9FA3-EDE77CA37EA9}" type="pres">
      <dgm:prSet presAssocID="{67B503AA-82FD-4AA4-8357-3D8B59D6160B}" presName="sp" presStyleCnt="0"/>
      <dgm:spPr/>
    </dgm:pt>
    <dgm:pt modelId="{77C4D74F-6BA6-4D67-9E4C-170965F0BD84}" type="pres">
      <dgm:prSet presAssocID="{640CA9BD-09C1-4472-8DAC-0F150EC5E678}" presName="arrowAndChildren" presStyleCnt="0"/>
      <dgm:spPr/>
    </dgm:pt>
    <dgm:pt modelId="{B3DA5203-AA12-429B-B26D-D2D5CEEE3935}" type="pres">
      <dgm:prSet presAssocID="{640CA9BD-09C1-4472-8DAC-0F150EC5E678}" presName="parentTextArrow" presStyleLbl="node1" presStyleIdx="2" presStyleCnt="8"/>
      <dgm:spPr/>
      <dgm:t>
        <a:bodyPr/>
        <a:lstStyle/>
        <a:p>
          <a:endParaRPr lang="en-US"/>
        </a:p>
      </dgm:t>
    </dgm:pt>
    <dgm:pt modelId="{F0BFB72A-79E5-45D7-9660-30C4A4B40C3D}" type="pres">
      <dgm:prSet presAssocID="{EEF87493-FA82-49C8-89C0-E94C6223E6F4}" presName="sp" presStyleCnt="0"/>
      <dgm:spPr/>
    </dgm:pt>
    <dgm:pt modelId="{05355528-5123-49F1-BB0B-F9C348ABEE25}" type="pres">
      <dgm:prSet presAssocID="{8C98C493-DA14-4E39-B7E8-DC2D482EE6A0}" presName="arrowAndChildren" presStyleCnt="0"/>
      <dgm:spPr/>
    </dgm:pt>
    <dgm:pt modelId="{C6770947-F74C-4BD2-AE41-67DC4C7B3DDB}" type="pres">
      <dgm:prSet presAssocID="{8C98C493-DA14-4E39-B7E8-DC2D482EE6A0}" presName="parentTextArrow" presStyleLbl="node1" presStyleIdx="3" presStyleCnt="8"/>
      <dgm:spPr/>
      <dgm:t>
        <a:bodyPr/>
        <a:lstStyle/>
        <a:p>
          <a:endParaRPr lang="en-US"/>
        </a:p>
      </dgm:t>
    </dgm:pt>
    <dgm:pt modelId="{FED6803C-FEEC-4842-A05E-053B27EC98EA}" type="pres">
      <dgm:prSet presAssocID="{00308396-FDD2-48B3-B065-FA2C23722997}" presName="sp" presStyleCnt="0"/>
      <dgm:spPr/>
    </dgm:pt>
    <dgm:pt modelId="{472F6CFC-E6C7-4096-BD85-7F388B4B49C9}" type="pres">
      <dgm:prSet presAssocID="{2E830136-EA88-4556-AD96-72B8DC0E8ECD}" presName="arrowAndChildren" presStyleCnt="0"/>
      <dgm:spPr/>
    </dgm:pt>
    <dgm:pt modelId="{025712D0-2B2F-47CA-90E2-772DDBD76369}" type="pres">
      <dgm:prSet presAssocID="{2E830136-EA88-4556-AD96-72B8DC0E8ECD}" presName="parentTextArrow" presStyleLbl="node1" presStyleIdx="4" presStyleCnt="8"/>
      <dgm:spPr/>
      <dgm:t>
        <a:bodyPr/>
        <a:lstStyle/>
        <a:p>
          <a:endParaRPr lang="en-US"/>
        </a:p>
      </dgm:t>
    </dgm:pt>
    <dgm:pt modelId="{2AB5853F-AA77-4431-82DF-105CEB2E1424}" type="pres">
      <dgm:prSet presAssocID="{665399A3-A410-4656-8F7E-3FAB641DE891}" presName="sp" presStyleCnt="0"/>
      <dgm:spPr/>
    </dgm:pt>
    <dgm:pt modelId="{EC667030-4855-4843-9717-7DF08446AEB5}" type="pres">
      <dgm:prSet presAssocID="{356F6FEF-38C8-437A-8562-86A5ED3F5885}" presName="arrowAndChildren" presStyleCnt="0"/>
      <dgm:spPr/>
    </dgm:pt>
    <dgm:pt modelId="{C830B7C4-5210-41AC-A88B-BECF7607C1E5}" type="pres">
      <dgm:prSet presAssocID="{356F6FEF-38C8-437A-8562-86A5ED3F5885}" presName="parentTextArrow" presStyleLbl="node1" presStyleIdx="5" presStyleCnt="8"/>
      <dgm:spPr/>
      <dgm:t>
        <a:bodyPr/>
        <a:lstStyle/>
        <a:p>
          <a:endParaRPr lang="en-US"/>
        </a:p>
      </dgm:t>
    </dgm:pt>
    <dgm:pt modelId="{7FB80134-CA62-4591-A6BE-C119FEAC14B6}" type="pres">
      <dgm:prSet presAssocID="{630DB5C2-135D-425B-B7D5-1F5FFE12BF3B}" presName="sp" presStyleCnt="0"/>
      <dgm:spPr/>
    </dgm:pt>
    <dgm:pt modelId="{C4866045-B43B-429F-851C-E58098BA6DB8}" type="pres">
      <dgm:prSet presAssocID="{712EDDD5-F1C9-457B-A81D-F94868058B44}" presName="arrowAndChildren" presStyleCnt="0"/>
      <dgm:spPr/>
    </dgm:pt>
    <dgm:pt modelId="{D5473CBC-EEC3-408A-B4A6-07882F253A8B}" type="pres">
      <dgm:prSet presAssocID="{712EDDD5-F1C9-457B-A81D-F94868058B44}" presName="parentTextArrow" presStyleLbl="node1" presStyleIdx="6" presStyleCnt="8"/>
      <dgm:spPr/>
      <dgm:t>
        <a:bodyPr/>
        <a:lstStyle/>
        <a:p>
          <a:endParaRPr lang="en-US"/>
        </a:p>
      </dgm:t>
    </dgm:pt>
    <dgm:pt modelId="{FE4F3FD3-FEDA-44E5-9944-1FF6BBD0F9E2}" type="pres">
      <dgm:prSet presAssocID="{438F37F5-E676-4BB5-A241-95D895E1B43F}" presName="sp" presStyleCnt="0"/>
      <dgm:spPr/>
    </dgm:pt>
    <dgm:pt modelId="{1C274FFF-1754-4900-887F-DFF5156E0B8D}" type="pres">
      <dgm:prSet presAssocID="{11888A7B-1E89-45E6-84F4-EF92B26189CD}" presName="arrowAndChildren" presStyleCnt="0"/>
      <dgm:spPr/>
    </dgm:pt>
    <dgm:pt modelId="{32FA43B7-34B4-4881-9A79-E3EDEC9D4CBF}" type="pres">
      <dgm:prSet presAssocID="{11888A7B-1E89-45E6-84F4-EF92B26189CD}" presName="parentTextArrow" presStyleLbl="node1" presStyleIdx="7" presStyleCnt="8"/>
      <dgm:spPr/>
      <dgm:t>
        <a:bodyPr/>
        <a:lstStyle/>
        <a:p>
          <a:endParaRPr lang="en-US"/>
        </a:p>
      </dgm:t>
    </dgm:pt>
  </dgm:ptLst>
  <dgm:cxnLst>
    <dgm:cxn modelId="{AAE8F060-3E29-4C68-9A74-089916E04D67}" type="presOf" srcId="{356F6FEF-38C8-437A-8562-86A5ED3F5885}" destId="{C830B7C4-5210-41AC-A88B-BECF7607C1E5}" srcOrd="0" destOrd="0" presId="urn:microsoft.com/office/officeart/2005/8/layout/process4"/>
    <dgm:cxn modelId="{880DC5B9-50E4-4AB8-910C-0AF6186AB50F}" srcId="{2EFB202A-8611-4DDC-831D-D12EB67B6CF7}" destId="{2E830136-EA88-4556-AD96-72B8DC0E8ECD}" srcOrd="3" destOrd="0" parTransId="{875FF2E1-0761-4F7E-8102-36B32A4464E8}" sibTransId="{00308396-FDD2-48B3-B065-FA2C23722997}"/>
    <dgm:cxn modelId="{C9E366DC-C045-488B-98DB-A4AFA15341FE}" type="presOf" srcId="{2E830136-EA88-4556-AD96-72B8DC0E8ECD}" destId="{025712D0-2B2F-47CA-90E2-772DDBD76369}" srcOrd="0" destOrd="0" presId="urn:microsoft.com/office/officeart/2005/8/layout/process4"/>
    <dgm:cxn modelId="{392AE56A-6939-469F-BFEC-2DEEC6ABC100}" srcId="{2EFB202A-8611-4DDC-831D-D12EB67B6CF7}" destId="{712EDDD5-F1C9-457B-A81D-F94868058B44}" srcOrd="1" destOrd="0" parTransId="{5E2CC1CB-7E12-4298-9BE5-B8F6683E4161}" sibTransId="{630DB5C2-135D-425B-B7D5-1F5FFE12BF3B}"/>
    <dgm:cxn modelId="{4D111F6B-0B5C-40A7-BA86-973E36B2D8F2}" type="presOf" srcId="{712EDDD5-F1C9-457B-A81D-F94868058B44}" destId="{D5473CBC-EEC3-408A-B4A6-07882F253A8B}" srcOrd="0" destOrd="0" presId="urn:microsoft.com/office/officeart/2005/8/layout/process4"/>
    <dgm:cxn modelId="{79EE9E02-BFF5-41D3-86F8-33470970BFCE}" type="presOf" srcId="{2EFB202A-8611-4DDC-831D-D12EB67B6CF7}" destId="{812F39FC-2D1E-4DD1-A1A6-C7F9287A4AAB}" srcOrd="0" destOrd="0" presId="urn:microsoft.com/office/officeart/2005/8/layout/process4"/>
    <dgm:cxn modelId="{5376348D-4465-4E2E-9DB8-EA1F5276717B}" srcId="{2EFB202A-8611-4DDC-831D-D12EB67B6CF7}" destId="{11888A7B-1E89-45E6-84F4-EF92B26189CD}" srcOrd="0" destOrd="0" parTransId="{6043087E-917B-44BC-97F8-41385FD50DC3}" sibTransId="{438F37F5-E676-4BB5-A241-95D895E1B43F}"/>
    <dgm:cxn modelId="{8247D1A2-555D-4B39-B44D-5F2B5AE64242}" srcId="{2EFB202A-8611-4DDC-831D-D12EB67B6CF7}" destId="{356F6FEF-38C8-437A-8562-86A5ED3F5885}" srcOrd="2" destOrd="0" parTransId="{BD9B34C9-939F-47F5-A040-1B30C9EEA310}" sibTransId="{665399A3-A410-4656-8F7E-3FAB641DE891}"/>
    <dgm:cxn modelId="{E3FC160D-5B25-4BD9-AE78-CB84B54882CA}" type="presOf" srcId="{A21DA603-3A5F-40B1-9CD6-863362BE379E}" destId="{79EF8F97-EB11-4CE2-98DB-CDE67E1F140F}" srcOrd="0" destOrd="0" presId="urn:microsoft.com/office/officeart/2005/8/layout/process4"/>
    <dgm:cxn modelId="{957C551D-31A8-4286-A3AE-C5928DB663CE}" srcId="{2EFB202A-8611-4DDC-831D-D12EB67B6CF7}" destId="{640CA9BD-09C1-4472-8DAC-0F150EC5E678}" srcOrd="5" destOrd="0" parTransId="{90609DF7-843B-4BEF-A3B5-89270E6B0951}" sibTransId="{67B503AA-82FD-4AA4-8357-3D8B59D6160B}"/>
    <dgm:cxn modelId="{36AE156D-AE5F-42E9-9F71-4E753840183E}" srcId="{2EFB202A-8611-4DDC-831D-D12EB67B6CF7}" destId="{8C98C493-DA14-4E39-B7E8-DC2D482EE6A0}" srcOrd="4" destOrd="0" parTransId="{A399F799-9C64-4D86-AFF2-95B374096034}" sibTransId="{EEF87493-FA82-49C8-89C0-E94C6223E6F4}"/>
    <dgm:cxn modelId="{D24C027E-D313-468C-AE45-CA5D26CA2DB8}" type="presOf" srcId="{235D9C29-02FA-4123-8DE5-E20D56FFA10F}" destId="{0BEFE44B-14A0-41CA-A244-B1BAB58558B5}" srcOrd="0" destOrd="0" presId="urn:microsoft.com/office/officeart/2005/8/layout/process4"/>
    <dgm:cxn modelId="{7FDC11CE-A130-44EB-8EA6-12E11B48FF0F}" type="presOf" srcId="{640CA9BD-09C1-4472-8DAC-0F150EC5E678}" destId="{B3DA5203-AA12-429B-B26D-D2D5CEEE3935}" srcOrd="0" destOrd="0" presId="urn:microsoft.com/office/officeart/2005/8/layout/process4"/>
    <dgm:cxn modelId="{B2E3875C-D3F8-41A4-A6EA-DD49F61576A0}" type="presOf" srcId="{11888A7B-1E89-45E6-84F4-EF92B26189CD}" destId="{32FA43B7-34B4-4881-9A79-E3EDEC9D4CBF}" srcOrd="0" destOrd="0" presId="urn:microsoft.com/office/officeart/2005/8/layout/process4"/>
    <dgm:cxn modelId="{838DA626-1C87-42C3-880E-F785726D5AA8}" srcId="{2EFB202A-8611-4DDC-831D-D12EB67B6CF7}" destId="{235D9C29-02FA-4123-8DE5-E20D56FFA10F}" srcOrd="7" destOrd="0" parTransId="{07DEA210-D208-48D3-BE70-8007E93DAC64}" sibTransId="{99C8DFBA-1DEF-4FA1-9CF5-32E3C27ACB42}"/>
    <dgm:cxn modelId="{66DC2CC3-429B-4215-AAE6-875A55FA6EBB}" type="presOf" srcId="{8C98C493-DA14-4E39-B7E8-DC2D482EE6A0}" destId="{C6770947-F74C-4BD2-AE41-67DC4C7B3DDB}" srcOrd="0" destOrd="0" presId="urn:microsoft.com/office/officeart/2005/8/layout/process4"/>
    <dgm:cxn modelId="{995BF15E-4A7B-4407-9A0F-F8147FB1F780}" srcId="{2EFB202A-8611-4DDC-831D-D12EB67B6CF7}" destId="{A21DA603-3A5F-40B1-9CD6-863362BE379E}" srcOrd="6" destOrd="0" parTransId="{14631925-D18A-4115-8CC8-A8BF3CEEBA5C}" sibTransId="{9E7C9C3D-D8C8-43A2-81C9-587D0807A863}"/>
    <dgm:cxn modelId="{1B9755A9-B53C-4BD5-A73C-B9481C519519}" type="presParOf" srcId="{812F39FC-2D1E-4DD1-A1A6-C7F9287A4AAB}" destId="{4719E2FF-F74A-448B-9A20-EA1F926025D9}" srcOrd="0" destOrd="0" presId="urn:microsoft.com/office/officeart/2005/8/layout/process4"/>
    <dgm:cxn modelId="{C7DFD321-DEE2-434E-BBA4-C7F6709CFC9A}" type="presParOf" srcId="{4719E2FF-F74A-448B-9A20-EA1F926025D9}" destId="{0BEFE44B-14A0-41CA-A244-B1BAB58558B5}" srcOrd="0" destOrd="0" presId="urn:microsoft.com/office/officeart/2005/8/layout/process4"/>
    <dgm:cxn modelId="{423F775B-AE66-4711-93CD-415C8979B57A}" type="presParOf" srcId="{812F39FC-2D1E-4DD1-A1A6-C7F9287A4AAB}" destId="{801BF2FF-6199-42FA-98BD-A41DED6C6ED9}" srcOrd="1" destOrd="0" presId="urn:microsoft.com/office/officeart/2005/8/layout/process4"/>
    <dgm:cxn modelId="{59F2EDA2-6BAE-40EB-8855-CBF9010B2579}" type="presParOf" srcId="{812F39FC-2D1E-4DD1-A1A6-C7F9287A4AAB}" destId="{CD147ACB-5A3A-44CF-8965-9FF08EC326C6}" srcOrd="2" destOrd="0" presId="urn:microsoft.com/office/officeart/2005/8/layout/process4"/>
    <dgm:cxn modelId="{AD3DF139-E5F6-4BF2-8F94-046737B9F771}" type="presParOf" srcId="{CD147ACB-5A3A-44CF-8965-9FF08EC326C6}" destId="{79EF8F97-EB11-4CE2-98DB-CDE67E1F140F}" srcOrd="0" destOrd="0" presId="urn:microsoft.com/office/officeart/2005/8/layout/process4"/>
    <dgm:cxn modelId="{9C7E7594-D18A-40AA-B149-F5305DAB0F8C}" type="presParOf" srcId="{812F39FC-2D1E-4DD1-A1A6-C7F9287A4AAB}" destId="{779615C8-5D31-4F00-9FA3-EDE77CA37EA9}" srcOrd="3" destOrd="0" presId="urn:microsoft.com/office/officeart/2005/8/layout/process4"/>
    <dgm:cxn modelId="{68372EE9-2ECF-4696-8F3C-C0A6CB83524C}" type="presParOf" srcId="{812F39FC-2D1E-4DD1-A1A6-C7F9287A4AAB}" destId="{77C4D74F-6BA6-4D67-9E4C-170965F0BD84}" srcOrd="4" destOrd="0" presId="urn:microsoft.com/office/officeart/2005/8/layout/process4"/>
    <dgm:cxn modelId="{E1CD0567-1A1A-4E36-B427-71C0703B3637}" type="presParOf" srcId="{77C4D74F-6BA6-4D67-9E4C-170965F0BD84}" destId="{B3DA5203-AA12-429B-B26D-D2D5CEEE3935}" srcOrd="0" destOrd="0" presId="urn:microsoft.com/office/officeart/2005/8/layout/process4"/>
    <dgm:cxn modelId="{59F08049-2CEE-49EF-9772-7B70E2AFFA49}" type="presParOf" srcId="{812F39FC-2D1E-4DD1-A1A6-C7F9287A4AAB}" destId="{F0BFB72A-79E5-45D7-9660-30C4A4B40C3D}" srcOrd="5" destOrd="0" presId="urn:microsoft.com/office/officeart/2005/8/layout/process4"/>
    <dgm:cxn modelId="{5D11D646-3F84-4EC1-A96F-FDCE76ECCC4D}" type="presParOf" srcId="{812F39FC-2D1E-4DD1-A1A6-C7F9287A4AAB}" destId="{05355528-5123-49F1-BB0B-F9C348ABEE25}" srcOrd="6" destOrd="0" presId="urn:microsoft.com/office/officeart/2005/8/layout/process4"/>
    <dgm:cxn modelId="{E8CDF36D-B9C6-4803-A58F-7D05D8DFE4BA}" type="presParOf" srcId="{05355528-5123-49F1-BB0B-F9C348ABEE25}" destId="{C6770947-F74C-4BD2-AE41-67DC4C7B3DDB}" srcOrd="0" destOrd="0" presId="urn:microsoft.com/office/officeart/2005/8/layout/process4"/>
    <dgm:cxn modelId="{6970F87D-2A56-44B7-953F-ED098835058A}" type="presParOf" srcId="{812F39FC-2D1E-4DD1-A1A6-C7F9287A4AAB}" destId="{FED6803C-FEEC-4842-A05E-053B27EC98EA}" srcOrd="7" destOrd="0" presId="urn:microsoft.com/office/officeart/2005/8/layout/process4"/>
    <dgm:cxn modelId="{88ABE08D-DCB0-43ED-B960-C37D3E1A90A9}" type="presParOf" srcId="{812F39FC-2D1E-4DD1-A1A6-C7F9287A4AAB}" destId="{472F6CFC-E6C7-4096-BD85-7F388B4B49C9}" srcOrd="8" destOrd="0" presId="urn:microsoft.com/office/officeart/2005/8/layout/process4"/>
    <dgm:cxn modelId="{A0FFF152-5CAB-4A70-A772-3CA1AA52B529}" type="presParOf" srcId="{472F6CFC-E6C7-4096-BD85-7F388B4B49C9}" destId="{025712D0-2B2F-47CA-90E2-772DDBD76369}" srcOrd="0" destOrd="0" presId="urn:microsoft.com/office/officeart/2005/8/layout/process4"/>
    <dgm:cxn modelId="{6FA0FB88-FED5-4DA9-8FB7-49F6DEA20B1D}" type="presParOf" srcId="{812F39FC-2D1E-4DD1-A1A6-C7F9287A4AAB}" destId="{2AB5853F-AA77-4431-82DF-105CEB2E1424}" srcOrd="9" destOrd="0" presId="urn:microsoft.com/office/officeart/2005/8/layout/process4"/>
    <dgm:cxn modelId="{52F7A226-0BC5-4418-B1BB-E2FD5547F031}" type="presParOf" srcId="{812F39FC-2D1E-4DD1-A1A6-C7F9287A4AAB}" destId="{EC667030-4855-4843-9717-7DF08446AEB5}" srcOrd="10" destOrd="0" presId="urn:microsoft.com/office/officeart/2005/8/layout/process4"/>
    <dgm:cxn modelId="{B3DA9F18-ADDC-4C31-BFC3-7AFA3D398C18}" type="presParOf" srcId="{EC667030-4855-4843-9717-7DF08446AEB5}" destId="{C830B7C4-5210-41AC-A88B-BECF7607C1E5}" srcOrd="0" destOrd="0" presId="urn:microsoft.com/office/officeart/2005/8/layout/process4"/>
    <dgm:cxn modelId="{6D5A561E-9AED-4BD0-B61C-B210C294197C}" type="presParOf" srcId="{812F39FC-2D1E-4DD1-A1A6-C7F9287A4AAB}" destId="{7FB80134-CA62-4591-A6BE-C119FEAC14B6}" srcOrd="11" destOrd="0" presId="urn:microsoft.com/office/officeart/2005/8/layout/process4"/>
    <dgm:cxn modelId="{8AA3D574-35B2-4F26-9753-43647056D5BB}" type="presParOf" srcId="{812F39FC-2D1E-4DD1-A1A6-C7F9287A4AAB}" destId="{C4866045-B43B-429F-851C-E58098BA6DB8}" srcOrd="12" destOrd="0" presId="urn:microsoft.com/office/officeart/2005/8/layout/process4"/>
    <dgm:cxn modelId="{8142E2F1-4232-4A86-BD16-A2EE21EFADF1}" type="presParOf" srcId="{C4866045-B43B-429F-851C-E58098BA6DB8}" destId="{D5473CBC-EEC3-408A-B4A6-07882F253A8B}" srcOrd="0" destOrd="0" presId="urn:microsoft.com/office/officeart/2005/8/layout/process4"/>
    <dgm:cxn modelId="{F78D174D-E461-4213-AEEB-72932703ABFC}" type="presParOf" srcId="{812F39FC-2D1E-4DD1-A1A6-C7F9287A4AAB}" destId="{FE4F3FD3-FEDA-44E5-9944-1FF6BBD0F9E2}" srcOrd="13" destOrd="0" presId="urn:microsoft.com/office/officeart/2005/8/layout/process4"/>
    <dgm:cxn modelId="{D11F7181-D05C-4ACC-A34B-6E9511FBE167}" type="presParOf" srcId="{812F39FC-2D1E-4DD1-A1A6-C7F9287A4AAB}" destId="{1C274FFF-1754-4900-887F-DFF5156E0B8D}" srcOrd="14" destOrd="0" presId="urn:microsoft.com/office/officeart/2005/8/layout/process4"/>
    <dgm:cxn modelId="{36469A82-1901-415F-8126-6D77E61422EC}" type="presParOf" srcId="{1C274FFF-1754-4900-887F-DFF5156E0B8D}" destId="{32FA43B7-34B4-4881-9A79-E3EDEC9D4CB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mtClean="0"/>
              <a:t>HR Training October 29 &amp; 30 2015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1C5132-FFA3-4B02-9F09-22FCF40EFA74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mtClean="0"/>
              <a:t>HR Training October 29 &amp; 30 2015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B6E42C9-243F-4DC5-AFF6-9D56B5FA9D63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HR Training October 29 &amp; 30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99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0FE2824-C2A0-4931-BB32-60B24BDBB3CC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hr.jordandistrict.org/documents/AdminOnly-EmployeeDiscipline/Corrective%20Discipline.pdf" TargetMode="External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hr.jordandistrict.org/documents/AdminOnly-EmployeeDiscipline/Corrective%20Discipline%20Process%20chart.pdf" TargetMode="External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hyperlink" Target="http://hr.jordandistrict.org/documents/AdminOnly-EmployeeDiscipline/Supervisor%20Tips%20for%20Corrective%20Action.pdf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hyperlink" Target="http://hr.jordandistrict.org/documents/AdminOnly-EmployeeDiscipline/Common%20Corrective%20Discipline%20Policies-licensed.pdf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hr.jordandistrict.org/documents/AdminOnly-EmployeeDiscipline/Spokes%20Model.pdf" TargetMode="External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hyperlink" Target="http://hr.jordandistrict.org/documents/AdminOnly-EmployeeDiscipline/Corretive%20Discipline%20Action%20Plan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tm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jes.jordandistrict.org/administrators/resources/" TargetMode="External"/><Relationship Id="rId4" Type="http://schemas.openxmlformats.org/officeDocument/2006/relationships/hyperlink" Target="http://hr.jordandistrict.org/documents/AdminOnly-EmployeeDiscipline/Plan%20for%20Improvement%20Instructions%2015-16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jes.jordandistrict.org/administrators/resources/" TargetMode="External"/><Relationship Id="rId4" Type="http://schemas.openxmlformats.org/officeDocument/2006/relationships/hyperlink" Target="http://hr.jordandistrict.org/AdminOnly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jes.jordandistrict.org/administrators/resources/" TargetMode="External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tmp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828800"/>
          </a:xfrm>
        </p:spPr>
        <p:txBody>
          <a:bodyPr>
            <a:noAutofit/>
          </a:bodyPr>
          <a:lstStyle/>
          <a:p>
            <a:r>
              <a:rPr lang="en-US" sz="4400" dirty="0" smtClean="0"/>
              <a:t>Crafting a Solid “Plan for Improvement” &amp; “Corrective Action Plan”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Improvement </a:t>
            </a:r>
            <a:r>
              <a:rPr lang="en-US" dirty="0" err="1" smtClean="0"/>
              <a:t>cont</a:t>
            </a:r>
            <a:r>
              <a:rPr lang="en-US" dirty="0" smtClean="0"/>
              <a:t>…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b="1" dirty="0" smtClean="0"/>
              <a:t>Scenarios (5 min)</a:t>
            </a:r>
          </a:p>
          <a:p>
            <a:pPr lvl="1"/>
            <a:r>
              <a:rPr lang="en-US" dirty="0" smtClean="0"/>
              <a:t>At your tables</a:t>
            </a:r>
          </a:p>
          <a:p>
            <a:pPr lvl="1"/>
            <a:r>
              <a:rPr lang="en-US" dirty="0" smtClean="0"/>
              <a:t>Identify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reas of needed improvement</a:t>
            </a:r>
          </a:p>
          <a:p>
            <a:pPr lvl="2"/>
            <a:r>
              <a:rPr lang="en-US" dirty="0" smtClean="0"/>
              <a:t>What are the areas of greatest need (no more than 3)</a:t>
            </a:r>
          </a:p>
          <a:p>
            <a:pPr lvl="2"/>
            <a:r>
              <a:rPr lang="en-US" dirty="0" smtClean="0"/>
              <a:t>What can the educator do to improve effectiveness in the areas of greatest need?</a:t>
            </a:r>
          </a:p>
          <a:p>
            <a:pPr lvl="2"/>
            <a:r>
              <a:rPr lang="en-US" dirty="0" smtClean="0"/>
              <a:t>What resources and/or help can you provide to assist with the process of improvement</a:t>
            </a:r>
          </a:p>
          <a:p>
            <a:pPr lvl="1"/>
            <a:r>
              <a:rPr lang="en-US" dirty="0" smtClean="0"/>
              <a:t>Share out with the group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365534"/>
            <a:ext cx="5029200" cy="3271520"/>
          </a:xfrm>
        </p:spPr>
      </p:pic>
    </p:spTree>
    <p:extLst>
      <p:ext uri="{BB962C8B-B14F-4D97-AF65-F5344CB8AC3E}">
        <p14:creationId xmlns:p14="http://schemas.microsoft.com/office/powerpoint/2010/main" val="379132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Improvement - Summary</a:t>
            </a:r>
            <a:endParaRPr lang="en-US" dirty="0"/>
          </a:p>
        </p:txBody>
      </p:sp>
      <p:graphicFrame>
        <p:nvGraphicFramePr>
          <p:cNvPr id="6" name="Content Placeholder 5" descr="Segmented Process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24343319"/>
              </p:ext>
            </p:extLst>
          </p:nvPr>
        </p:nvGraphicFramePr>
        <p:xfrm>
          <a:off x="6324600" y="1825625"/>
          <a:ext cx="50292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PRIOR to PDM meeting develop/outline needs and expectations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PDM w/ educator – Discuss results, areas of needed improvement, complete the Plan for Improvement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Conduct the Progress meeting prior to the second JPAS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Conduct the JPAS evaluation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Scores Not Effective – repeat step 1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PDM #2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JPAS #3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PDM #3 (DP316 NEG)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02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Improvement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ALL educators to improve.</a:t>
            </a:r>
          </a:p>
          <a:p>
            <a:r>
              <a:rPr lang="en-US" dirty="0" smtClean="0"/>
              <a:t>Not just for Career Educators</a:t>
            </a:r>
          </a:p>
          <a:p>
            <a:r>
              <a:rPr lang="en-US" dirty="0" smtClean="0"/>
              <a:t>Not just for “Not Effective”</a:t>
            </a:r>
          </a:p>
          <a:p>
            <a:r>
              <a:rPr lang="en-US" dirty="0" smtClean="0"/>
              <a:t>In Summary:</a:t>
            </a:r>
          </a:p>
          <a:p>
            <a:pPr lvl="1"/>
            <a:r>
              <a:rPr lang="en-US" dirty="0" smtClean="0"/>
              <a:t>Must be completed (required) for Career teachers who are “Not Effective”</a:t>
            </a:r>
          </a:p>
          <a:p>
            <a:pPr lvl="1"/>
            <a:r>
              <a:rPr lang="en-US" dirty="0" smtClean="0"/>
              <a:t>Optional for all others</a:t>
            </a:r>
          </a:p>
          <a:p>
            <a:pPr lvl="1"/>
            <a:r>
              <a:rPr lang="en-US" dirty="0" smtClean="0"/>
              <a:t>A process to document &amp; formalize improvement</a:t>
            </a:r>
          </a:p>
        </p:txBody>
      </p:sp>
    </p:spTree>
    <p:extLst>
      <p:ext uri="{BB962C8B-B14F-4D97-AF65-F5344CB8AC3E}">
        <p14:creationId xmlns:p14="http://schemas.microsoft.com/office/powerpoint/2010/main" val="316972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JPAS Trainings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Through January, there are two (2) JPAS trainings a month for educators.</a:t>
            </a:r>
          </a:p>
          <a:p>
            <a:r>
              <a:rPr lang="en-US" dirty="0" smtClean="0"/>
              <a:t>These are Level Specific (Elementary or Secondary)</a:t>
            </a:r>
          </a:p>
          <a:p>
            <a:r>
              <a:rPr lang="en-US" dirty="0" smtClean="0"/>
              <a:t>Teachers sign up for the class in JPLS and may see all the dates/times on the JES www (Educators/Trainings)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587240"/>
            <a:ext cx="5029200" cy="2828108"/>
          </a:xfrm>
        </p:spPr>
      </p:pic>
    </p:spTree>
    <p:extLst>
      <p:ext uri="{BB962C8B-B14F-4D97-AF65-F5344CB8AC3E}">
        <p14:creationId xmlns:p14="http://schemas.microsoft.com/office/powerpoint/2010/main" val="108958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Corrective Discipline Procedures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MISCONDUCT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79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Corrective Discipline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with students – we want to ensure we are progressing to the next lowest possible consequence. </a:t>
            </a:r>
          </a:p>
          <a:p>
            <a:r>
              <a:rPr lang="en-US" dirty="0" smtClean="0"/>
              <a:t>The GOAL? – Improved behavior and/or compliance</a:t>
            </a:r>
          </a:p>
          <a:p>
            <a:r>
              <a:rPr lang="en-US" dirty="0" smtClean="0"/>
              <a:t>This process is for employee misconduct that is NOT immediately threatening, violent, or endangers the immediate safety of the employee and/or others. </a:t>
            </a:r>
          </a:p>
          <a:p>
            <a:r>
              <a:rPr lang="en-US" dirty="0" smtClean="0"/>
              <a:t>This process is NOT for performance related to JPAS. </a:t>
            </a:r>
          </a:p>
          <a:p>
            <a:r>
              <a:rPr lang="en-US" dirty="0" smtClean="0"/>
              <a:t>This is not to be construed as being the process for ALL corrective discipline issues/situations. These are GENERAL GUIDELINES</a:t>
            </a:r>
          </a:p>
        </p:txBody>
      </p:sp>
    </p:spTree>
    <p:extLst>
      <p:ext uri="{BB962C8B-B14F-4D97-AF65-F5344CB8AC3E}">
        <p14:creationId xmlns:p14="http://schemas.microsoft.com/office/powerpoint/2010/main" val="228772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Corrective Discipline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281936"/>
            <a:ext cx="5029200" cy="343871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7723">
            <a:off x="3785463" y="1641199"/>
            <a:ext cx="4162149" cy="435133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006600"/>
            <a:ext cx="4380952" cy="41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2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Corrective Discipline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Always</a:t>
            </a:r>
          </a:p>
          <a:p>
            <a:pPr lvl="1"/>
            <a:r>
              <a:rPr lang="en-US" dirty="0"/>
              <a:t>Contact your immediate supervisor</a:t>
            </a:r>
          </a:p>
          <a:p>
            <a:pPr lvl="1"/>
            <a:r>
              <a:rPr lang="en-US" dirty="0"/>
              <a:t>Follow District Policy</a:t>
            </a:r>
          </a:p>
          <a:p>
            <a:pPr lvl="1"/>
            <a:r>
              <a:rPr lang="en-US" dirty="0"/>
              <a:t>Involve others</a:t>
            </a:r>
          </a:p>
          <a:p>
            <a:pPr lvl="1"/>
            <a:r>
              <a:rPr lang="en-US" dirty="0"/>
              <a:t>Act in the best interest of Students</a:t>
            </a:r>
          </a:p>
          <a:p>
            <a:pPr lvl="1"/>
            <a:r>
              <a:rPr lang="en-US" dirty="0"/>
              <a:t>Remove yourself emotionally</a:t>
            </a:r>
          </a:p>
          <a:p>
            <a:pPr lvl="1"/>
            <a:r>
              <a:rPr lang="en-US" dirty="0"/>
              <a:t>Make cognitive decisions NOT based on </a:t>
            </a:r>
            <a:r>
              <a:rPr lang="en-US" dirty="0" smtClean="0"/>
              <a:t>emotion</a:t>
            </a:r>
          </a:p>
          <a:p>
            <a:pPr lvl="1"/>
            <a:r>
              <a:rPr lang="en-US" dirty="0" smtClean="0"/>
              <a:t>Follow through</a:t>
            </a:r>
            <a:endParaRPr lang="en-US" dirty="0"/>
          </a:p>
          <a:p>
            <a:pPr lvl="1"/>
            <a:r>
              <a:rPr lang="en-US" dirty="0"/>
              <a:t>Get signatures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Avoid</a:t>
            </a:r>
          </a:p>
          <a:p>
            <a:pPr lvl="1"/>
            <a:r>
              <a:rPr lang="en-US" dirty="0" smtClean="0"/>
              <a:t>Emotional responses</a:t>
            </a:r>
          </a:p>
          <a:p>
            <a:pPr lvl="1"/>
            <a:r>
              <a:rPr lang="en-US" dirty="0" smtClean="0"/>
              <a:t>Acting in isolation</a:t>
            </a:r>
          </a:p>
          <a:p>
            <a:pPr lvl="1"/>
            <a:r>
              <a:rPr lang="en-US" dirty="0" smtClean="0"/>
              <a:t>Ignoring misconduct</a:t>
            </a:r>
          </a:p>
          <a:p>
            <a:pPr lvl="1"/>
            <a:r>
              <a:rPr lang="en-US" dirty="0" smtClean="0"/>
              <a:t>Accepting responsibility for the employees misconduct</a:t>
            </a:r>
          </a:p>
          <a:p>
            <a:pPr lvl="1"/>
            <a:r>
              <a:rPr lang="en-US" dirty="0" smtClean="0"/>
              <a:t>Statements that corner you or that cannot be supported</a:t>
            </a:r>
          </a:p>
          <a:p>
            <a:pPr lvl="1"/>
            <a:r>
              <a:rPr lang="en-US" dirty="0" smtClean="0"/>
              <a:t>Blame game</a:t>
            </a:r>
          </a:p>
          <a:p>
            <a:pPr lvl="1"/>
            <a:r>
              <a:rPr lang="en-US" dirty="0" smtClean="0"/>
              <a:t>Allowing the employee to “Shift the Monkey”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02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 Misconduct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727" y="1825625"/>
            <a:ext cx="4156146" cy="435133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Corrective Discipline Procedures</a:t>
            </a:r>
            <a:endParaRPr lang="en-US" dirty="0" smtClean="0"/>
          </a:p>
          <a:p>
            <a:pPr lvl="1"/>
            <a:r>
              <a:rPr lang="en-US" dirty="0" smtClean="0"/>
              <a:t>The LONG version</a:t>
            </a:r>
          </a:p>
          <a:p>
            <a:pPr lvl="1"/>
            <a:r>
              <a:rPr lang="en-US" dirty="0" smtClean="0"/>
              <a:t>General Procedural Guidelines</a:t>
            </a:r>
          </a:p>
          <a:p>
            <a:pPr lvl="2"/>
            <a:r>
              <a:rPr lang="en-US" dirty="0" smtClean="0"/>
              <a:t>Walks you through the entire process from beginning to end</a:t>
            </a:r>
          </a:p>
          <a:p>
            <a:pPr lvl="2"/>
            <a:r>
              <a:rPr lang="en-US" dirty="0" smtClean="0"/>
              <a:t>Intent is the help answer “what is the next step?”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27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 Misconduct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034" y="1825625"/>
            <a:ext cx="3355532" cy="435133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Corrective Discipline Process </a:t>
            </a:r>
            <a:endParaRPr lang="en-US" dirty="0" smtClean="0"/>
          </a:p>
          <a:p>
            <a:r>
              <a:rPr lang="en-US" dirty="0" smtClean="0"/>
              <a:t>The steps of corrective discipline summarized </a:t>
            </a:r>
          </a:p>
          <a:p>
            <a:r>
              <a:rPr lang="en-US" dirty="0" smtClean="0"/>
              <a:t>Allows you to see the entire process at a glance</a:t>
            </a:r>
          </a:p>
          <a:p>
            <a:r>
              <a:rPr lang="en-US" dirty="0" smtClean="0"/>
              <a:t>It is important to note that:</a:t>
            </a:r>
          </a:p>
          <a:p>
            <a:pPr lvl="1"/>
            <a:r>
              <a:rPr lang="en-US" dirty="0" smtClean="0"/>
              <a:t>Not ALL situations will include all of these steps. </a:t>
            </a:r>
          </a:p>
          <a:p>
            <a:pPr lvl="1"/>
            <a:r>
              <a:rPr lang="en-US" dirty="0" smtClean="0"/>
              <a:t>Each step is intended to be the last step required – the intent is to help the employee extinguish the misconduct.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67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vs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 for Improvement </a:t>
            </a:r>
          </a:p>
          <a:p>
            <a:pPr lvl="1"/>
            <a:r>
              <a:rPr lang="en-US" dirty="0" smtClean="0"/>
              <a:t>Performance or Evaluation-based</a:t>
            </a:r>
          </a:p>
          <a:p>
            <a:pPr lvl="1"/>
            <a:r>
              <a:rPr lang="en-US" dirty="0" smtClean="0"/>
              <a:t>JPAS addendum</a:t>
            </a:r>
          </a:p>
          <a:p>
            <a:pPr lvl="1"/>
            <a:r>
              <a:rPr lang="en-US" dirty="0" smtClean="0"/>
              <a:t>Career Educators and/or Provisional</a:t>
            </a:r>
          </a:p>
          <a:p>
            <a:r>
              <a:rPr lang="en-US" dirty="0" smtClean="0"/>
              <a:t>Corrective Action Plan</a:t>
            </a:r>
          </a:p>
          <a:p>
            <a:pPr lvl="1"/>
            <a:r>
              <a:rPr lang="en-US" dirty="0" smtClean="0"/>
              <a:t>Behavior-based</a:t>
            </a:r>
          </a:p>
          <a:p>
            <a:pPr lvl="1"/>
            <a:r>
              <a:rPr lang="en-US" dirty="0" smtClean="0"/>
              <a:t>Employee discipline/misconduct</a:t>
            </a:r>
          </a:p>
          <a:p>
            <a:pPr lvl="1"/>
            <a:r>
              <a:rPr lang="en-US" dirty="0" smtClean="0"/>
              <a:t>All employees </a:t>
            </a:r>
          </a:p>
        </p:txBody>
      </p:sp>
    </p:spTree>
    <p:extLst>
      <p:ext uri="{BB962C8B-B14F-4D97-AF65-F5344CB8AC3E}">
        <p14:creationId xmlns:p14="http://schemas.microsoft.com/office/powerpoint/2010/main" val="6821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 Misconduct </a:t>
            </a:r>
            <a:r>
              <a:rPr lang="en-US" dirty="0" err="1" smtClean="0"/>
              <a:t>cont</a:t>
            </a:r>
            <a:r>
              <a:rPr lang="en-US" dirty="0" smtClean="0"/>
              <a:t>…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Supervisor Tips for Misconduct Corrective Action</a:t>
            </a:r>
            <a:endParaRPr lang="en-US" dirty="0" smtClean="0"/>
          </a:p>
          <a:p>
            <a:r>
              <a:rPr lang="en-US" dirty="0" smtClean="0"/>
              <a:t>Intended to help you ask questions to clarify the situation</a:t>
            </a:r>
          </a:p>
          <a:p>
            <a:r>
              <a:rPr lang="en-US" dirty="0" smtClean="0"/>
              <a:t>Should help remove the “emotion” and consider the situation “cognitively” </a:t>
            </a:r>
            <a:endParaRPr lang="en-US" dirty="0"/>
          </a:p>
        </p:txBody>
      </p:sp>
      <p:pic>
        <p:nvPicPr>
          <p:cNvPr id="9" name="Content Placeholder 8" descr="Screen Clippi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885" y="1825625"/>
            <a:ext cx="3332629" cy="4351338"/>
          </a:xfrm>
        </p:spPr>
      </p:pic>
    </p:spTree>
    <p:extLst>
      <p:ext uri="{BB962C8B-B14F-4D97-AF65-F5344CB8AC3E}">
        <p14:creationId xmlns:p14="http://schemas.microsoft.com/office/powerpoint/2010/main" val="338706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 Misconduct </a:t>
            </a:r>
            <a:r>
              <a:rPr lang="en-US" dirty="0" err="1" smtClean="0"/>
              <a:t>cont</a:t>
            </a:r>
            <a:r>
              <a:rPr lang="en-US" dirty="0" smtClean="0"/>
              <a:t>…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Common Corrective Discipline Policies – Licensed</a:t>
            </a:r>
            <a:endParaRPr lang="en-US" dirty="0" smtClean="0"/>
          </a:p>
          <a:p>
            <a:r>
              <a:rPr lang="en-US" dirty="0" smtClean="0"/>
              <a:t>Resource to match the misconduct with an existing District Policy</a:t>
            </a:r>
            <a:endParaRPr lang="en-US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454" y="1825625"/>
            <a:ext cx="3363492" cy="4351338"/>
          </a:xfrm>
        </p:spPr>
      </p:pic>
    </p:spTree>
    <p:extLst>
      <p:ext uri="{BB962C8B-B14F-4D97-AF65-F5344CB8AC3E}">
        <p14:creationId xmlns:p14="http://schemas.microsoft.com/office/powerpoint/2010/main" val="412943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 Misconduct </a:t>
            </a:r>
            <a:r>
              <a:rPr lang="en-US" dirty="0" err="1" smtClean="0"/>
              <a:t>cont</a:t>
            </a:r>
            <a:r>
              <a:rPr lang="en-US" dirty="0" smtClean="0"/>
              <a:t>…	</a:t>
            </a:r>
            <a:endParaRPr lang="en-US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20" y="1825625"/>
            <a:ext cx="3343560" cy="435133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SPOKES</a:t>
            </a:r>
            <a:endParaRPr lang="en-US" dirty="0" smtClean="0"/>
          </a:p>
          <a:p>
            <a:r>
              <a:rPr lang="en-US" dirty="0" smtClean="0"/>
              <a:t>Use for EVERY written corrective discipline letter/memo</a:t>
            </a:r>
          </a:p>
          <a:p>
            <a:r>
              <a:rPr lang="en-US" dirty="0" smtClean="0"/>
              <a:t>Ensures you include what is necessary </a:t>
            </a:r>
          </a:p>
          <a:p>
            <a:r>
              <a:rPr lang="en-US" dirty="0" smtClean="0"/>
              <a:t>Ensures you DON’T include unnecessary things</a:t>
            </a:r>
          </a:p>
          <a:p>
            <a:r>
              <a:rPr lang="en-US" dirty="0" smtClean="0"/>
              <a:t>S.M.A.R.T. Directives are KEY to moving to the next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08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Goals are: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Specific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Measurable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Attainable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Realistic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Timely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Using SMART goals will allow you and employee to know exactly what is expected, when to expect it completed, and if it was completed. NO GUESSING.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46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 Misconduct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2"/>
              </a:rPr>
              <a:t>Corrective Action Plan</a:t>
            </a:r>
            <a:endParaRPr lang="en-US" dirty="0" smtClean="0"/>
          </a:p>
          <a:p>
            <a:r>
              <a:rPr lang="en-US" dirty="0" smtClean="0"/>
              <a:t>Corrective discipline is about improvement – extinguishing the misconduct</a:t>
            </a:r>
          </a:p>
          <a:p>
            <a:r>
              <a:rPr lang="en-US" dirty="0" smtClean="0"/>
              <a:t>The Corrective Action Plan (CAP) is similar in design to the Plan for Improvement (JPAS addendum)</a:t>
            </a:r>
          </a:p>
          <a:p>
            <a:r>
              <a:rPr lang="en-US" dirty="0" smtClean="0"/>
              <a:t>Documents assistance given.</a:t>
            </a:r>
          </a:p>
          <a:p>
            <a:r>
              <a:rPr lang="en-US" dirty="0" smtClean="0"/>
              <a:t>Documents follow-up </a:t>
            </a:r>
          </a:p>
          <a:p>
            <a:r>
              <a:rPr lang="en-US" dirty="0" smtClean="0"/>
              <a:t>Documents </a:t>
            </a:r>
            <a:r>
              <a:rPr lang="en-US" dirty="0"/>
              <a:t>r</a:t>
            </a:r>
            <a:r>
              <a:rPr lang="en-US" dirty="0" smtClean="0"/>
              <a:t>esources provided</a:t>
            </a:r>
          </a:p>
          <a:p>
            <a:r>
              <a:rPr lang="en-US" dirty="0" smtClean="0"/>
              <a:t>Documents attempts to help the employee improve</a:t>
            </a:r>
            <a:endParaRPr lang="en-US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823022"/>
            <a:ext cx="3200400" cy="4128516"/>
          </a:xfr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209800"/>
            <a:ext cx="3400425" cy="4191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4648200" y="4419600"/>
            <a:ext cx="1752600" cy="76200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381500" y="3970338"/>
            <a:ext cx="2019300" cy="33496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370867" y="3543300"/>
            <a:ext cx="1752600" cy="76200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695700" y="4763294"/>
            <a:ext cx="5295900" cy="64690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838700" y="5660435"/>
            <a:ext cx="3162300" cy="36015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648200" y="4363279"/>
            <a:ext cx="3352800" cy="81326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97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 Misconduct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16" name="Content Placeholder 15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514600"/>
            <a:ext cx="5029200" cy="3627543"/>
          </a:xfrm>
        </p:spPr>
      </p:pic>
      <p:pic>
        <p:nvPicPr>
          <p:cNvPr id="13" name="Content Placeholder 12" descr="Screen Clippin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56" y="1825625"/>
            <a:ext cx="4051925" cy="3508375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 rot="1395668">
            <a:off x="1676026" y="2113280"/>
            <a:ext cx="6096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323284" y="5334000"/>
            <a:ext cx="3085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AdminOnly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1036888">
            <a:off x="4785497" y="2755417"/>
            <a:ext cx="1240446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32379" y="2354415"/>
            <a:ext cx="1219200" cy="2784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969629" y="3146467"/>
            <a:ext cx="10668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3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</a:t>
            </a:r>
            <a:endParaRPr lang="en-US" dirty="0"/>
          </a:p>
        </p:txBody>
      </p:sp>
      <p:pic>
        <p:nvPicPr>
          <p:cNvPr id="10" name="Content Placeholder 9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pic>
        <p:nvPicPr>
          <p:cNvPr id="5" name="Content Placeholder 12" descr="Screen Clippin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56" y="1825625"/>
            <a:ext cx="5025488" cy="435133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514600" y="5791200"/>
            <a:ext cx="1524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81200" y="1246946"/>
            <a:ext cx="3085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AdminOnly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676400" y="5791200"/>
            <a:ext cx="838200" cy="1143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648200" y="4724400"/>
            <a:ext cx="1447800" cy="9144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1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is ALWAYS help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Human Resources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June LeMaster</a:t>
            </a:r>
          </a:p>
          <a:p>
            <a:pPr marL="228600" lvl="1" indent="0">
              <a:buNone/>
            </a:pPr>
            <a:r>
              <a:rPr lang="en-US" dirty="0" smtClean="0"/>
              <a:t>Human Resource </a:t>
            </a:r>
            <a:r>
              <a:rPr lang="en-US" dirty="0"/>
              <a:t>Administrator</a:t>
            </a:r>
            <a:endParaRPr lang="en-US" dirty="0" smtClean="0"/>
          </a:p>
          <a:p>
            <a:r>
              <a:rPr lang="en-US" dirty="0" smtClean="0"/>
              <a:t>Brent Burge</a:t>
            </a:r>
          </a:p>
          <a:p>
            <a:pPr marL="228600" lvl="1" indent="0">
              <a:buNone/>
            </a:pPr>
            <a:r>
              <a:rPr lang="en-US" dirty="0" smtClean="0"/>
              <a:t>Human Resource Administrator-Classified</a:t>
            </a:r>
          </a:p>
          <a:p>
            <a:r>
              <a:rPr lang="en-US" dirty="0" smtClean="0"/>
              <a:t>Travis Hamblin</a:t>
            </a:r>
          </a:p>
          <a:p>
            <a:pPr marL="228600" lvl="1" indent="0">
              <a:buNone/>
            </a:pPr>
            <a:r>
              <a:rPr lang="en-US" dirty="0" smtClean="0"/>
              <a:t>Human Resource Administrator-Licensed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Upcoming Trainings: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Optimizing HR Strategies for Effective “RIS, HIRES or TRANSFERS”</a:t>
            </a:r>
          </a:p>
          <a:p>
            <a:pPr marL="228600" lvl="1" indent="0">
              <a:buNone/>
            </a:pPr>
            <a:r>
              <a:rPr lang="en-US" dirty="0" smtClean="0"/>
              <a:t>January 7 8am or 2pm</a:t>
            </a:r>
          </a:p>
          <a:p>
            <a:pPr marL="228600" lvl="1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NAVIGATING Teachers-Teachers.com (Bring your Laptop)</a:t>
            </a:r>
          </a:p>
          <a:p>
            <a:pPr marL="228600" lvl="1" indent="0">
              <a:buNone/>
            </a:pPr>
            <a:r>
              <a:rPr lang="en-US" dirty="0" smtClean="0"/>
              <a:t>February 18 8am, 10am, 1pm, 3pm</a:t>
            </a:r>
          </a:p>
          <a:p>
            <a:pPr marL="228600" lvl="1" indent="0">
              <a:buNone/>
            </a:pPr>
            <a:r>
              <a:rPr lang="en-US" dirty="0" smtClean="0"/>
              <a:t>Gretchen Bull-Switzer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96000" y="1828800"/>
            <a:ext cx="5410200" cy="38100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6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Plan for Improvement is REQUIRED for any </a:t>
            </a:r>
            <a:r>
              <a:rPr lang="en-US" u="sng" dirty="0" smtClean="0"/>
              <a:t>Career Educator</a:t>
            </a:r>
            <a:r>
              <a:rPr lang="en-US" dirty="0" smtClean="0"/>
              <a:t> that scores in the “Not Effective” range on the JPAS (53A-8a-501 &amp; 53A-8a-503)</a:t>
            </a:r>
          </a:p>
          <a:p>
            <a:r>
              <a:rPr lang="en-US" dirty="0" smtClean="0"/>
              <a:t>JPAS Addendum is now the “Plan for Improvement”</a:t>
            </a:r>
          </a:p>
          <a:p>
            <a:endParaRPr lang="en-US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87" y="1825625"/>
            <a:ext cx="4924825" cy="4351338"/>
          </a:xfrm>
        </p:spPr>
      </p:pic>
    </p:spTree>
    <p:extLst>
      <p:ext uri="{BB962C8B-B14F-4D97-AF65-F5344CB8AC3E}">
        <p14:creationId xmlns:p14="http://schemas.microsoft.com/office/powerpoint/2010/main" val="412733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Improvement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825625"/>
            <a:ext cx="3269940" cy="4351338"/>
          </a:xfrm>
        </p:spPr>
      </p:pic>
      <p:pic>
        <p:nvPicPr>
          <p:cNvPr id="8" name="Content Placeholder 7" descr="Screen Clippi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825625"/>
            <a:ext cx="3271765" cy="4351338"/>
          </a:xfrm>
        </p:spPr>
      </p:pic>
      <p:sp>
        <p:nvSpPr>
          <p:cNvPr id="9" name="TextBox 8"/>
          <p:cNvSpPr txBox="1"/>
          <p:nvPr/>
        </p:nvSpPr>
        <p:spPr>
          <a:xfrm>
            <a:off x="914400" y="1676400"/>
            <a:ext cx="381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4"/>
              </a:rPr>
              <a:t>AdminOnly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5"/>
              </a:rPr>
              <a:t>JES www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 steps for the educator who scores in the “Not Effective” range.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06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Improvement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905000"/>
            <a:ext cx="3307016" cy="4351338"/>
          </a:xfrm>
        </p:spPr>
      </p:pic>
      <p:pic>
        <p:nvPicPr>
          <p:cNvPr id="5" name="Content Placeholder 4" descr="Screen Clippi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05000"/>
            <a:ext cx="3352178" cy="4351338"/>
          </a:xfrm>
        </p:spPr>
      </p:pic>
      <p:sp>
        <p:nvSpPr>
          <p:cNvPr id="7" name="TextBox 6"/>
          <p:cNvSpPr txBox="1"/>
          <p:nvPr/>
        </p:nvSpPr>
        <p:spPr>
          <a:xfrm>
            <a:off x="990600" y="1752600"/>
            <a:ext cx="3352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4"/>
              </a:rPr>
              <a:t>AdminOnly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5"/>
              </a:rPr>
              <a:t>JES www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Fillable pdf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 less than one (1) but no more than three (3) areas of 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Must be filled out completely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Progress meeting is essential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is the NEW JPAS Addendum </a:t>
            </a:r>
          </a:p>
        </p:txBody>
      </p:sp>
    </p:spTree>
    <p:extLst>
      <p:ext uri="{BB962C8B-B14F-4D97-AF65-F5344CB8AC3E}">
        <p14:creationId xmlns:p14="http://schemas.microsoft.com/office/powerpoint/2010/main" val="4561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Improvement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6 P’s</a:t>
            </a:r>
          </a:p>
          <a:p>
            <a:pPr lvl="1"/>
            <a:r>
              <a:rPr lang="en-US" dirty="0" smtClean="0"/>
              <a:t>Proper Prior Preparation Prevents Poor Performance</a:t>
            </a:r>
            <a:endParaRPr lang="en-US" dirty="0"/>
          </a:p>
        </p:txBody>
      </p:sp>
      <p:pic>
        <p:nvPicPr>
          <p:cNvPr id="1026" name="Picture 2" descr="http://benfairfieldtrumpet.com/wp-content/uploads/2012/01/be-prepared-armour-guns-just-need-a-beer-and-i-ll-be-ready-f-demotivational-poster-127300617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13693"/>
            <a:ext cx="4800600" cy="470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66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Improvement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critical that you prepare the Plan for Improvement BEFORE the JPAS Professional Development Meeting</a:t>
            </a:r>
          </a:p>
          <a:p>
            <a:r>
              <a:rPr lang="en-US" dirty="0" smtClean="0"/>
              <a:t>As the evaluator – we must be able to identify the areas of deficiency with enough knowledge to:</a:t>
            </a:r>
          </a:p>
          <a:p>
            <a:pPr lvl="1"/>
            <a:r>
              <a:rPr lang="en-US" dirty="0" smtClean="0"/>
              <a:t>Identify the needed area of improvement</a:t>
            </a:r>
          </a:p>
          <a:p>
            <a:pPr lvl="1"/>
            <a:r>
              <a:rPr lang="en-US" dirty="0" smtClean="0"/>
              <a:t>Provide expectations (behavior by the educator) for improvement</a:t>
            </a:r>
          </a:p>
          <a:p>
            <a:pPr lvl="1"/>
            <a:r>
              <a:rPr lang="en-US" dirty="0" smtClean="0"/>
              <a:t>Provide resources to the educator to help them improve. (this is not just attending a conference, etc.)</a:t>
            </a:r>
          </a:p>
          <a:p>
            <a:r>
              <a:rPr lang="en-US" dirty="0" smtClean="0"/>
              <a:t>Set up at least one (1) progress meeting BEFORE the second JPAS</a:t>
            </a:r>
          </a:p>
          <a:p>
            <a:r>
              <a:rPr lang="en-US" dirty="0" smtClean="0"/>
              <a:t>Schedule the second JPAS “start” date. </a:t>
            </a:r>
          </a:p>
          <a:p>
            <a:r>
              <a:rPr lang="en-US" dirty="0" smtClean="0"/>
              <a:t>Secure signatures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75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Improvement </a:t>
            </a:r>
            <a:r>
              <a:rPr lang="en-US" dirty="0" err="1" smtClean="0"/>
              <a:t>cont</a:t>
            </a:r>
            <a:r>
              <a:rPr lang="en-US" dirty="0" smtClean="0"/>
              <a:t>…	</a:t>
            </a:r>
            <a:endParaRPr lang="en-US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45" y="1825625"/>
            <a:ext cx="4915910" cy="435133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3712" y="1825625"/>
            <a:ext cx="5029200" cy="4351338"/>
          </a:xfrm>
        </p:spPr>
        <p:txBody>
          <a:bodyPr/>
          <a:lstStyle/>
          <a:p>
            <a:r>
              <a:rPr lang="en-US" dirty="0" smtClean="0"/>
              <a:t>Resources on the </a:t>
            </a:r>
            <a:r>
              <a:rPr lang="en-US" dirty="0" smtClean="0">
                <a:hlinkClick r:id="rId3"/>
              </a:rPr>
              <a:t>JES www</a:t>
            </a:r>
            <a:endParaRPr lang="en-US" dirty="0" smtClean="0"/>
          </a:p>
          <a:p>
            <a:r>
              <a:rPr lang="en-US" dirty="0" smtClean="0"/>
              <a:t>Professional Development Materials includes ideas and suggestions you can use to help educators improve performance</a:t>
            </a:r>
          </a:p>
          <a:p>
            <a:r>
              <a:rPr lang="en-US" dirty="0" smtClean="0"/>
              <a:t>The “Educators Resources” page provides assistance as well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429000" y="2819400"/>
            <a:ext cx="2971800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23174"/>
            <a:ext cx="5047452" cy="422830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93" y="1551108"/>
            <a:ext cx="4502419" cy="4163892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064" y="2119866"/>
            <a:ext cx="4615188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2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Goals: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S.M.A.R.T. Goals should be used when writing the “Expectations” portion of the Plan for Improvement.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Specific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Measurable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Attainable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Realistic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Timely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Using SMART goals will allow you and employee to know exactly what is expected, when to expect it completed, and if it was completed. NO GUESSING.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67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ITY SKETCH 16X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9827B5-A90F-45DE-9A48-E01BF3AFCC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office city sketch presentation background (widescreen)</Template>
  <TotalTime>0</TotalTime>
  <Words>1109</Words>
  <Application>Microsoft Office PowerPoint</Application>
  <PresentationFormat>Widescreen</PresentationFormat>
  <Paragraphs>183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Century Schoolbook</vt:lpstr>
      <vt:lpstr>CITY SKETCH 16X9</vt:lpstr>
      <vt:lpstr>Crafting a Solid “Plan for Improvement” &amp; “Corrective Action Plan”</vt:lpstr>
      <vt:lpstr>Performance vs Behavior</vt:lpstr>
      <vt:lpstr>Plan For Improvement</vt:lpstr>
      <vt:lpstr>Plan For Improvement cont…</vt:lpstr>
      <vt:lpstr>Plan For Improvement cont…</vt:lpstr>
      <vt:lpstr>Plan For Improvement cont…</vt:lpstr>
      <vt:lpstr>Plan For Improvement cont…</vt:lpstr>
      <vt:lpstr>Plan for Improvement cont… </vt:lpstr>
      <vt:lpstr>SMART Goals: </vt:lpstr>
      <vt:lpstr>Plan For Improvement cont… </vt:lpstr>
      <vt:lpstr>Plan For Improvement - Summary</vt:lpstr>
      <vt:lpstr>Plan For Improvement cont…</vt:lpstr>
      <vt:lpstr>JPAS Trainings </vt:lpstr>
      <vt:lpstr>Corrective Discipline Procedures</vt:lpstr>
      <vt:lpstr>Corrective Discipline </vt:lpstr>
      <vt:lpstr>Corrective Discipline</vt:lpstr>
      <vt:lpstr>Corrective Discipline cont…</vt:lpstr>
      <vt:lpstr>Employee Misconduct cont…</vt:lpstr>
      <vt:lpstr>Employee Misconduct cont…</vt:lpstr>
      <vt:lpstr>Employee Misconduct cont… </vt:lpstr>
      <vt:lpstr>Employee Misconduct cont…  </vt:lpstr>
      <vt:lpstr>Employee Misconduct cont… </vt:lpstr>
      <vt:lpstr>SMART Goals are: </vt:lpstr>
      <vt:lpstr>Employee Misconduct cont…</vt:lpstr>
      <vt:lpstr>Employee Misconduct cont…</vt:lpstr>
      <vt:lpstr>OR</vt:lpstr>
      <vt:lpstr>There is ALWAYS help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2015-10-08T20:46:17Z</dcterms:created>
  <dcterms:modified xsi:type="dcterms:W3CDTF">2015-10-30T17:21:01Z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TC030310109991</vt:lpwstr>
  </property>
</Properties>
</file>